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56" r:id="rId2"/>
    <p:sldId id="293" r:id="rId3"/>
    <p:sldId id="291" r:id="rId4"/>
    <p:sldId id="294" r:id="rId5"/>
    <p:sldId id="295" r:id="rId6"/>
    <p:sldId id="296" r:id="rId7"/>
    <p:sldId id="290" r:id="rId8"/>
    <p:sldId id="297" r:id="rId9"/>
    <p:sldId id="298" r:id="rId10"/>
    <p:sldId id="292" r:id="rId11"/>
    <p:sldId id="300" r:id="rId12"/>
    <p:sldId id="299" r:id="rId13"/>
    <p:sldId id="301" r:id="rId14"/>
    <p:sldId id="303" r:id="rId15"/>
    <p:sldId id="305" r:id="rId16"/>
    <p:sldId id="306" r:id="rId17"/>
    <p:sldId id="307" r:id="rId18"/>
    <p:sldId id="308" r:id="rId19"/>
    <p:sldId id="302" r:id="rId20"/>
    <p:sldId id="309" r:id="rId21"/>
    <p:sldId id="312" r:id="rId22"/>
    <p:sldId id="310" r:id="rId23"/>
    <p:sldId id="311" r:id="rId24"/>
    <p:sldId id="313" r:id="rId25"/>
    <p:sldId id="314" r:id="rId26"/>
    <p:sldId id="315" r:id="rId27"/>
    <p:sldId id="316" r:id="rId28"/>
    <p:sldId id="317" r:id="rId29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70" d="100"/>
          <a:sy n="70" d="100"/>
        </p:scale>
        <p:origin x="197" y="2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2693" y="19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253CCA-C154-4C2A-AEFE-CC2D929D183B}" type="datetimeFigureOut">
              <a:rPr lang="en-DE" smtClean="0"/>
              <a:t>30/06/2022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15CAF2-866C-4B9D-AF04-DA0C179C1327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3113347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36260-0FB1-4E48-A417-C9D5A35ECE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Georgia" panose="02040502050405020303" pitchFamily="18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D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4B3B01-5E98-47AA-90A0-F242C83919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Georgia" panose="02040502050405020303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3EDA13-2853-4607-80AC-F095D4AB44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4CEEB-4757-4CEF-A2B8-DD5B351715CD}" type="datetimeFigureOut">
              <a:rPr lang="en-DE" smtClean="0"/>
              <a:t>30/06/2022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F30EB4-C0E7-4A92-BF02-30866F867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The probabilistic Language of Thought</a:t>
            </a:r>
            <a:endParaRPr lang="en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4CAE0D-0677-427E-A19E-FFEE3AE31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6F9F5-FD91-41AF-9631-9F406EBEB36A}" type="slidenum">
              <a:rPr lang="en-DE" smtClean="0"/>
              <a:t>‹#›</a:t>
            </a:fld>
            <a:endParaRPr lang="en-DE" dirty="0"/>
          </a:p>
        </p:txBody>
      </p:sp>
      <p:pic>
        <p:nvPicPr>
          <p:cNvPr id="7" name="Picture 2" descr="PhD Position Available at Tubingen University (Germany) - Nanocohybri">
            <a:extLst>
              <a:ext uri="{FF2B5EF4-FFF2-40B4-BE49-F238E27FC236}">
                <a16:creationId xmlns:a16="http://schemas.microsoft.com/office/drawing/2014/main" id="{93D5427F-0550-4164-884A-A48F9085D32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2623" y="202185"/>
            <a:ext cx="950910" cy="679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89098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19BAC-EDC2-40DF-9C70-C2C3D09B2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E264143-6516-4F7F-B914-3CA8CBDA8F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F38B5C-215A-4AFB-BCFA-01D7DB7607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4CEEB-4757-4CEF-A2B8-DD5B351715CD}" type="datetimeFigureOut">
              <a:rPr lang="en-DE" smtClean="0"/>
              <a:t>30/06/2022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73D5C8-2B11-4BF7-B994-9AFBCC01C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AFCA5F-1FBF-4977-9B85-AD51297656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6F9F5-FD91-41AF-9631-9F406EBEB36A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1924957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85D12D6-A001-47B0-B5C0-E4F868DBDF7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6FBB47-9E18-43FB-A5ED-A89D117F51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6D97C6-0BFC-4466-89ED-B90F5822E2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4CEEB-4757-4CEF-A2B8-DD5B351715CD}" type="datetimeFigureOut">
              <a:rPr lang="en-DE" smtClean="0"/>
              <a:t>30/06/2022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170218-24B3-4EF0-887D-750817259A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9ABE0F-D314-4C66-8A1A-45AB799EC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6F9F5-FD91-41AF-9631-9F406EBEB36A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890967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B89BDA-2223-4072-A33C-2932510DE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Georgia" panose="02040502050405020303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EFBCC7-35B6-4B87-B3D6-849E5B249E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400">
                <a:latin typeface="Georgia" panose="02040502050405020303" pitchFamily="18" charset="0"/>
              </a:defRPr>
            </a:lvl1pPr>
            <a:lvl2pPr>
              <a:defRPr sz="2400">
                <a:latin typeface="Georgia" panose="02040502050405020303" pitchFamily="18" charset="0"/>
              </a:defRPr>
            </a:lvl2pPr>
            <a:lvl3pPr>
              <a:defRPr sz="2400">
                <a:latin typeface="Georgia" panose="02040502050405020303" pitchFamily="18" charset="0"/>
              </a:defRPr>
            </a:lvl3pPr>
            <a:lvl4pPr>
              <a:defRPr sz="2400">
                <a:latin typeface="Georgia" panose="02040502050405020303" pitchFamily="18" charset="0"/>
              </a:defRPr>
            </a:lvl4pPr>
            <a:lvl5pPr>
              <a:defRPr sz="2400">
                <a:latin typeface="Georgia" panose="02040502050405020303" pitchFamily="18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0962A4-C028-490C-9BBA-CDA647611D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4CEEB-4757-4CEF-A2B8-DD5B351715CD}" type="datetimeFigureOut">
              <a:rPr lang="en-DE" smtClean="0"/>
              <a:t>30/06/2022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F1D682-3089-465F-AFEC-9ABC580A98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441AA8-6793-4D9D-BE87-9893D71B4A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6F9F5-FD91-41AF-9631-9F406EBEB36A}" type="slidenum">
              <a:rPr lang="en-DE" smtClean="0"/>
              <a:t>‹#›</a:t>
            </a:fld>
            <a:endParaRPr lang="en-DE"/>
          </a:p>
        </p:txBody>
      </p:sp>
      <p:pic>
        <p:nvPicPr>
          <p:cNvPr id="7" name="Picture 2" descr="PhD Position Available at Tubingen University (Germany) - Nanocohybri">
            <a:extLst>
              <a:ext uri="{FF2B5EF4-FFF2-40B4-BE49-F238E27FC236}">
                <a16:creationId xmlns:a16="http://schemas.microsoft.com/office/drawing/2014/main" id="{B37013AC-F436-4C7D-A80E-CB059D1654F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2623" y="202185"/>
            <a:ext cx="950910" cy="679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6057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6E6DF8-E1E3-4AA8-9041-C2EC2DFE36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371762-686F-4858-9CDB-93883B824E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0066B6-1E3E-46F4-A85B-52EF6E5F31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4CEEB-4757-4CEF-A2B8-DD5B351715CD}" type="datetimeFigureOut">
              <a:rPr lang="en-DE" smtClean="0"/>
              <a:t>30/06/2022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BBDFA4-DD4D-4E4E-B505-FF129A18D3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224F72-B4DB-4508-9A02-0FE823AAA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6F9F5-FD91-41AF-9631-9F406EBEB36A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745450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A7367-3847-4F9B-97BE-F1FA19F83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17E194-ED46-407F-BA51-4E8F7C65C9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235BD3-2612-410E-91AD-1BF187B47D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81BE8A-A150-456E-AE42-54D977D504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4CEEB-4757-4CEF-A2B8-DD5B351715CD}" type="datetimeFigureOut">
              <a:rPr lang="en-DE" smtClean="0"/>
              <a:t>30/06/2022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F884C7-1E6D-44DE-B0C9-B3345E7F4C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BE0AC8-F74A-4AE8-8FE7-F14AB39EF7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6F9F5-FD91-41AF-9631-9F406EBEB36A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267391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D0894D-DCF1-4F33-9310-E6A26C1FB7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1F5F88-42E0-4D3C-BBE7-F1723D3B04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A52408-2148-4EE5-B320-00D3E51F03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A3CE8F7-A745-4333-B8CA-03D854F9188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16E82E-36E1-4722-A251-45F60B71FE9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0A0EDEC-F5AE-4DB0-9A2B-908CFCC3ED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4CEEB-4757-4CEF-A2B8-DD5B351715CD}" type="datetimeFigureOut">
              <a:rPr lang="en-DE" smtClean="0"/>
              <a:t>30/06/2022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0EC726A-3271-45D2-A025-8E51678605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7C42EDC-B302-4851-A2E4-A4DB78F72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6F9F5-FD91-41AF-9631-9F406EBEB36A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628655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C6B041-E555-481A-8EAE-7A11486AD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0CCFAA3-FAB8-4D70-8330-4AAEB57ACF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4CEEB-4757-4CEF-A2B8-DD5B351715CD}" type="datetimeFigureOut">
              <a:rPr lang="en-DE" smtClean="0"/>
              <a:t>30/06/2022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512BF0-8812-4FD1-AD8C-1587BFAB9D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EBA54B-8E5F-49AA-8D5E-9119A9639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6F9F5-FD91-41AF-9631-9F406EBEB36A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056574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AAF10AB-5E38-4768-BE1A-E158906874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4CEEB-4757-4CEF-A2B8-DD5B351715CD}" type="datetimeFigureOut">
              <a:rPr lang="en-DE" smtClean="0"/>
              <a:t>30/06/2022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F594C2A-0E37-479D-8FF3-FCFC8494A7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F2A046-ECDA-43B8-ADAA-2EFDEC358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6F9F5-FD91-41AF-9631-9F406EBEB36A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0929168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6F16CC-D4AC-41D8-B53C-2D799B756E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EE53B6-DBF0-4798-B8C1-A54D0E4738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D37FA6-0256-429A-BFE1-9C7763428C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1B8A1A-4C5A-4EFD-880D-17DF0E82A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4CEEB-4757-4CEF-A2B8-DD5B351715CD}" type="datetimeFigureOut">
              <a:rPr lang="en-DE" smtClean="0"/>
              <a:t>30/06/2022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7BCB47-A734-4834-992B-2BBB15D992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C9D9AE-3D36-4CA5-A241-33B974B06F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6F9F5-FD91-41AF-9631-9F406EBEB36A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4466166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BBADB5-2B31-4B90-898F-EF6342A7DC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75E8274-2057-4A1F-ADC6-7F4B98234BC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53BA8A-0A21-49AE-B1D5-B1FBD296B6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37C027-CFD3-49E2-8087-346F432E6B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4CEEB-4757-4CEF-A2B8-DD5B351715CD}" type="datetimeFigureOut">
              <a:rPr lang="en-DE" smtClean="0"/>
              <a:t>30/06/2022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6B0F18-65ED-45AF-92B0-C8ADD33554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E7D0BB-4E30-4D4B-98C0-4D2172E3F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6F9F5-FD91-41AF-9631-9F406EBEB36A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3169328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76A8D32-E9AF-40D5-9668-F89D585DB6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A8EEBE-5E3F-4C38-8B78-A54DE516D1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8E458C-8E35-4C74-9580-99D5C34BE4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94CEEB-4757-4CEF-A2B8-DD5B351715CD}" type="datetimeFigureOut">
              <a:rPr lang="en-DE" smtClean="0"/>
              <a:t>30/06/2022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C748-B882-4EC3-90FE-18B8FCC12B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1FC77-59D9-428F-8080-F5DEF429E8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C6F9F5-FD91-41AF-9631-9F406EBEB36A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497373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20C04A-A56F-4FEA-AABF-829C4A917F0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en-US" dirty="0"/>
              <a:t>Probabilistic program induction of symbols</a:t>
            </a:r>
            <a:endParaRPr lang="en-D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6940A8-1628-4127-9CB4-F528998C59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9" y="3602038"/>
            <a:ext cx="9693897" cy="2341562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Or: More complex models!</a:t>
            </a:r>
          </a:p>
          <a:p>
            <a:pPr algn="l"/>
            <a:endParaRPr lang="en-US" dirty="0"/>
          </a:p>
          <a:p>
            <a:pPr marL="285750" indent="-285750" algn="l">
              <a:buFontTx/>
              <a:buChar char="-"/>
            </a:pPr>
            <a:r>
              <a:rPr lang="en-US" sz="1600" i="1" dirty="0"/>
              <a:t>The Language of Thought: computational cognitive science approaches to category learning</a:t>
            </a:r>
          </a:p>
          <a:p>
            <a:pPr marL="285750" indent="-285750" algn="l">
              <a:buFontTx/>
              <a:buChar char="-"/>
            </a:pPr>
            <a:r>
              <a:rPr lang="en-US" sz="1600" dirty="0"/>
              <a:t>Who: Fausto Carcassi</a:t>
            </a:r>
          </a:p>
          <a:p>
            <a:pPr marL="285750" indent="-285750" algn="l">
              <a:buFontTx/>
              <a:buChar char="-"/>
            </a:pPr>
            <a:r>
              <a:rPr lang="en-US" sz="1600" dirty="0"/>
              <a:t>When: Sommer semester 2022</a:t>
            </a:r>
            <a:endParaRPr lang="en-DE" sz="1600" dirty="0"/>
          </a:p>
        </p:txBody>
      </p:sp>
    </p:spTree>
    <p:extLst>
      <p:ext uri="{BB962C8B-B14F-4D97-AF65-F5344CB8AC3E}">
        <p14:creationId xmlns:p14="http://schemas.microsoft.com/office/powerpoint/2010/main" val="20095035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025CDC-F49E-1C40-7570-1CE1F49551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Bayesian Program Learning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EA1EA2-3239-14C9-FFFF-CD8AC10772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Bayesian Program Learning is introduced in Lake et al</a:t>
            </a:r>
          </a:p>
          <a:p>
            <a:r>
              <a:rPr lang="en-US" dirty="0"/>
              <a:t>It can learn visual concepts from a single example and generalize in a way very similar to how humans do it</a:t>
            </a:r>
          </a:p>
          <a:p>
            <a:r>
              <a:rPr lang="en-US" dirty="0"/>
              <a:t>In the model, concepts are represented by little computer programs that define procedures for drawing images, generated as follows in an </a:t>
            </a:r>
            <a:r>
              <a:rPr lang="en-US" dirty="0" err="1"/>
              <a:t>LoT</a:t>
            </a:r>
            <a:r>
              <a:rPr lang="en-US" dirty="0"/>
              <a:t>:</a:t>
            </a:r>
          </a:p>
          <a:p>
            <a:pPr lvl="1"/>
            <a:endParaRPr lang="en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B00BB9-EB09-5D9D-9F3F-6D1337E976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0816" y="3998342"/>
            <a:ext cx="9144269" cy="273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621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C026F6-659B-A2CF-2602-02E982240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Bayesian Program Learning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217418-DA59-0AD7-8776-654DAAABAB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Once some character types are generated in the </a:t>
            </a:r>
            <a:r>
              <a:rPr lang="en-US" dirty="0" err="1"/>
              <a:t>LoT</a:t>
            </a:r>
            <a:r>
              <a:rPr lang="en-US" dirty="0"/>
              <a:t>, a specific instance of a </a:t>
            </a:r>
            <a:r>
              <a:rPr lang="en-US" i="1" dirty="0"/>
              <a:t>drawing</a:t>
            </a:r>
            <a:r>
              <a:rPr lang="en-US" dirty="0"/>
              <a:t> of the characters can also be generated as follows:</a:t>
            </a:r>
            <a:endParaRPr lang="en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BB700A-B337-22A9-0140-45E156BE1F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4142" y="3691207"/>
            <a:ext cx="9853238" cy="2098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083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327130-BC58-E855-0AE5-84A98C072B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plan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A9E082-77A8-0C99-63D0-BC91DF7225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basic idea of the paper is to test Bayesian Program Learning with 5 tasks, and compare its performance with other algorithms as well as humans.</a:t>
            </a:r>
          </a:p>
          <a:p>
            <a:r>
              <a:rPr lang="en-US" dirty="0"/>
              <a:t>The tasks involve the </a:t>
            </a:r>
            <a:r>
              <a:rPr lang="en-US" dirty="0" err="1"/>
              <a:t>Omniglot</a:t>
            </a:r>
            <a:r>
              <a:rPr lang="en-US" dirty="0"/>
              <a:t> dataset, which collects multiple examples of 1625 written characters from 50 different writing systems.</a:t>
            </a:r>
          </a:p>
          <a:p>
            <a:pPr lvl="1"/>
            <a:r>
              <a:rPr lang="en-US" dirty="0"/>
              <a:t>This includes both images and </a:t>
            </a:r>
            <a:r>
              <a:rPr lang="en-US" i="1" dirty="0"/>
              <a:t>pen strokes</a:t>
            </a:r>
            <a:endParaRPr lang="en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F7FE8D-F3C3-BCBE-18B4-F07DED1B47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8454" y="4238360"/>
            <a:ext cx="5347546" cy="2363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969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66C81-B00C-B4BC-3515-2C2A3FFC8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five tasks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81970A-F739-DB72-FA49-10BD7CCAE3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AutoNum type="arabicPeriod"/>
            </a:pPr>
            <a:r>
              <a:rPr lang="en-US" dirty="0"/>
              <a:t>One-shot classification of characters: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6D2984-3A10-7C20-1067-163B2E1B11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3510" y="2890429"/>
            <a:ext cx="2654565" cy="3193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887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66C81-B00C-B4BC-3515-2C2A3FFC8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five tasks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81970A-F739-DB72-FA49-10BD7CCAE3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2. Generating new examples: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554B7D2-DC82-435E-9E7B-15763DE8CFF9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618488" y="2194851"/>
            <a:ext cx="7190093" cy="4480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247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66C81-B00C-B4BC-3515-2C2A3FFC8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five tasks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81970A-F739-DB72-FA49-10BD7CCAE3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3. Generating new concepts: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D8538A-9CE5-28CF-5E35-B6F4DCA69C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2744" y="1784077"/>
            <a:ext cx="2468113" cy="4434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967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66C81-B00C-B4BC-3515-2C2A3FFC8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five tasks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81970A-F739-DB72-FA49-10BD7CCAE3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4. Generating new concepts (from type):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A861E9-BD7E-D9A1-1E68-1E07A26536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4171" y="2549194"/>
            <a:ext cx="7888438" cy="3708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502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66C81-B00C-B4BC-3515-2C2A3FFC8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five tasks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81970A-F739-DB72-FA49-10BD7CCAE3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5. Generating new concepts (unconstrained):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(Machines are 2; 1; 1; 2)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A948F5-242C-5DA0-EE07-CD3D543479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4204" y="1453511"/>
            <a:ext cx="2089358" cy="4984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703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C363B6-40DB-39FC-2A04-BCD58E76B6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of results</a:t>
            </a:r>
            <a:endParaRPr lang="en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3CE23D-EBAE-676D-9DB9-DC10E4E827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3310" y="1610442"/>
            <a:ext cx="6519475" cy="5098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438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D40CA-288E-2A0B-3AF2-A79A6C81CF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directions?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1D6513-1D88-8EAB-88F7-5192A714D7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natural generalization is to implement similar models for other cultural phenomena, like dances or gestures.</a:t>
            </a:r>
          </a:p>
          <a:p>
            <a:r>
              <a:rPr lang="en-US" dirty="0"/>
              <a:t>Another direction is to use this model to study acquisition of characters in the alphabet.</a:t>
            </a:r>
          </a:p>
          <a:p>
            <a:r>
              <a:rPr lang="en-US" dirty="0"/>
              <a:t>What else do you think could be done with this model?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997831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FC4669-7D0F-E301-F6CB-322E44D2B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are we?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1ABCE3-8314-7286-32BE-8ED823BDF8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Last week we have seen a very simple application of the </a:t>
            </a:r>
            <a:r>
              <a:rPr lang="en-US" dirty="0" err="1"/>
              <a:t>LoT</a:t>
            </a:r>
            <a:r>
              <a:rPr lang="en-US" dirty="0"/>
              <a:t> idea to categorization with a logical language.</a:t>
            </a:r>
          </a:p>
          <a:p>
            <a:r>
              <a:rPr lang="en-US" dirty="0"/>
              <a:t>We have also learned more about the LOTlib3 library</a:t>
            </a:r>
          </a:p>
          <a:p>
            <a:r>
              <a:rPr lang="en-US" dirty="0"/>
              <a:t>However, we have not seen the full power of </a:t>
            </a:r>
            <a:r>
              <a:rPr lang="en-US" dirty="0" err="1"/>
              <a:t>LoT</a:t>
            </a:r>
            <a:r>
              <a:rPr lang="en-US" dirty="0"/>
              <a:t> yet compared to e.g., deep learning methods.</a:t>
            </a:r>
          </a:p>
          <a:p>
            <a:r>
              <a:rPr lang="en-US" dirty="0"/>
              <a:t>Today we’ll have a look at what we can do with serious </a:t>
            </a:r>
            <a:r>
              <a:rPr lang="en-US" dirty="0" err="1"/>
              <a:t>LoT</a:t>
            </a:r>
            <a:r>
              <a:rPr lang="en-US" dirty="0"/>
              <a:t> models!</a:t>
            </a:r>
          </a:p>
          <a:p>
            <a:r>
              <a:rPr lang="en-US" dirty="0"/>
              <a:t>The paper we’ll look at (Lake et al (2015), </a:t>
            </a:r>
            <a:r>
              <a:rPr lang="en-US" i="1" dirty="0"/>
              <a:t>Human-level concept learning through probabilistic program induction</a:t>
            </a:r>
            <a:r>
              <a:rPr lang="en-US" dirty="0"/>
              <a:t>) is a bit old now, but nonetheless very nice.</a:t>
            </a:r>
          </a:p>
          <a:p>
            <a:r>
              <a:rPr lang="en-US" dirty="0"/>
              <a:t>If there is time left, we’ll also have a brief look at the paper on acquisition of kinship terms.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553444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23D16-6F46-22A6-BDCE-30B0A07D7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Kinships terms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7AC252-765C-D521-A324-FA6B4EE8E3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Let’s move onto </a:t>
            </a:r>
            <a:r>
              <a:rPr lang="en-US" dirty="0" err="1"/>
              <a:t>Mollica</a:t>
            </a:r>
            <a:r>
              <a:rPr lang="en-US" dirty="0"/>
              <a:t> &amp; Piantadosi (2021), </a:t>
            </a:r>
            <a:r>
              <a:rPr lang="en-US" i="1" dirty="0"/>
              <a:t>Logical word learning: The case of kinship.</a:t>
            </a:r>
          </a:p>
          <a:p>
            <a:r>
              <a:rPr lang="en-US" dirty="0"/>
              <a:t>Kinship terms are word used to refer to where someone is in a family with respect to someone else.</a:t>
            </a:r>
          </a:p>
          <a:p>
            <a:r>
              <a:rPr lang="en-US" dirty="0"/>
              <a:t>There is rich logical structure in kinship terms, since they semantically express complex relations.</a:t>
            </a:r>
          </a:p>
          <a:p>
            <a:r>
              <a:rPr lang="en-US" dirty="0"/>
              <a:t>This is exactly the kind of conceptual domain where </a:t>
            </a:r>
            <a:r>
              <a:rPr lang="en-US" dirty="0" err="1"/>
              <a:t>LoT</a:t>
            </a:r>
            <a:r>
              <a:rPr lang="en-US" dirty="0"/>
              <a:t> models shine.</a:t>
            </a:r>
          </a:p>
          <a:p>
            <a:r>
              <a:rPr lang="en-US" dirty="0"/>
              <a:t>So let’s look at the way the </a:t>
            </a:r>
            <a:r>
              <a:rPr lang="en-US" dirty="0" err="1"/>
              <a:t>Mollica</a:t>
            </a:r>
            <a:r>
              <a:rPr lang="en-US" dirty="0"/>
              <a:t> paper sets up the </a:t>
            </a:r>
            <a:r>
              <a:rPr lang="en-US" dirty="0" err="1"/>
              <a:t>LoT</a:t>
            </a:r>
            <a:r>
              <a:rPr lang="en-US" dirty="0"/>
              <a:t> model!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457755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23D16-6F46-22A6-BDCE-30B0A07D7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Kinships terms – Data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7AC252-765C-D521-A324-FA6B4EE8E3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 single datapoint is a collection of four objects: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A </a:t>
            </a:r>
            <a:r>
              <a:rPr lang="en-US" b="1" dirty="0"/>
              <a:t>speaker </a:t>
            </a:r>
            <a:r>
              <a:rPr lang="en-US" dirty="0"/>
              <a:t>who uses the kinship word</a:t>
            </a:r>
          </a:p>
          <a:p>
            <a:r>
              <a:rPr lang="en-US" dirty="0"/>
              <a:t>A </a:t>
            </a:r>
            <a:r>
              <a:rPr lang="en-US" b="1" dirty="0"/>
              <a:t>word</a:t>
            </a:r>
            <a:r>
              <a:rPr lang="en-US" dirty="0"/>
              <a:t> (used by the speaker)</a:t>
            </a:r>
          </a:p>
          <a:p>
            <a:r>
              <a:rPr lang="en-US" dirty="0"/>
              <a:t>A </a:t>
            </a:r>
            <a:r>
              <a:rPr lang="en-US" b="1" dirty="0"/>
              <a:t>referent</a:t>
            </a:r>
            <a:r>
              <a:rPr lang="en-US" dirty="0"/>
              <a:t> identified by the word</a:t>
            </a:r>
          </a:p>
          <a:p>
            <a:r>
              <a:rPr lang="en-US" dirty="0"/>
              <a:t>A </a:t>
            </a:r>
            <a:r>
              <a:rPr lang="en-US" b="1" dirty="0"/>
              <a:t>context</a:t>
            </a:r>
            <a:r>
              <a:rPr lang="en-US" dirty="0"/>
              <a:t>, which consists of a family tree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From this kind of datapoint, the child has to infer the meaning of kinship terms!</a:t>
            </a:r>
          </a:p>
          <a:p>
            <a:pPr lvl="1"/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504777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23D16-6F46-22A6-BDCE-30B0A07D7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Kinships terms – Hypothesis space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7AC252-765C-D521-A324-FA6B4EE8E3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hypothesis is a function that characterizes a set of people in a family from the point of view of the speaker.</a:t>
            </a:r>
          </a:p>
          <a:p>
            <a:r>
              <a:rPr lang="en-US" dirty="0"/>
              <a:t>The model considers 37 possible people (here numbered by the rank of number of interactions with the speaker):</a:t>
            </a:r>
            <a:endParaRPr lang="en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8EE1DE-ADDF-AD33-8249-66AA02D151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6962" y="3533455"/>
            <a:ext cx="7698076" cy="2778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851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23D16-6F46-22A6-BDCE-30B0A07D7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Kinships terms – PCFG induced prior</a:t>
            </a:r>
            <a:endParaRPr lang="en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D37CBF-371A-0E01-C004-FEF93307DF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/>
          <a:stretch/>
        </p:blipFill>
        <p:spPr>
          <a:xfrm>
            <a:off x="6096000" y="2312085"/>
            <a:ext cx="4966229" cy="12857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87785C-6EE4-ADB7-E818-B078FD7780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/>
          <a:stretch/>
        </p:blipFill>
        <p:spPr>
          <a:xfrm>
            <a:off x="1129771" y="2312085"/>
            <a:ext cx="4966229" cy="1285724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EA524D0-73CD-BBDE-A710-B0F95F930C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26553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 PCFG contains the following primitives: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Prior probabilities are calculated as usual! E.g.,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4853962-B847-ADCB-C571-CBEB68DCF7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2218" y="4297044"/>
            <a:ext cx="6938611" cy="2095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790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23D16-6F46-22A6-BDCE-30B0A07D7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Kinships terms – Likelihood function</a:t>
            </a:r>
            <a:endParaRPr lang="en-DE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4488182-E872-175B-2CCD-D3325824C3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10357" y="4215797"/>
            <a:ext cx="3845071" cy="970185"/>
          </a:xfr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7B3D0E57-A407-88FB-7253-CC337A15066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825624"/>
                <a:ext cx="10515600" cy="426553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Georgia" panose="02040502050405020303" pitchFamily="18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Georgia" panose="02040502050405020303" pitchFamily="18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Georgia" panose="02040502050405020303" pitchFamily="18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Georgia" panose="02040502050405020303" pitchFamily="18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Georgia" panose="02040502050405020303" pitchFamily="18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The data is generated in one of two ways:</a:t>
                </a:r>
              </a:p>
              <a:p>
                <a:r>
                  <a:rPr lang="en-US" dirty="0"/>
                  <a:t>With probability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, the data is generated by the hypothesis (i.e. one of the people is sampled)</a:t>
                </a:r>
              </a:p>
              <a:p>
                <a:r>
                  <a:rPr lang="en-US" dirty="0"/>
                  <a:t>With probability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, the data is generated randomly.</a:t>
                </a:r>
              </a:p>
              <a:p>
                <a:r>
                  <a:rPr lang="en-US" dirty="0"/>
                  <a:t>This produces the following likelihood function:</a:t>
                </a:r>
              </a:p>
            </p:txBody>
          </p:sp>
        </mc:Choice>
        <mc:Fallback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7B3D0E57-A407-88FB-7253-CC337A1506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825624"/>
                <a:ext cx="10515600" cy="4265537"/>
              </a:xfrm>
              <a:prstGeom prst="rect">
                <a:avLst/>
              </a:prstGeom>
              <a:blipFill>
                <a:blip r:embed="rId3"/>
                <a:stretch>
                  <a:fillRect l="-812" t="-200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39608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81EF28-22EB-9644-510A-21DE492F0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kinship systems in some </a:t>
            </a:r>
            <a:r>
              <a:rPr lang="en-US" dirty="0" err="1"/>
              <a:t>langs</a:t>
            </a:r>
            <a:endParaRPr lang="en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E09061-04EC-EB7C-6A1D-B4AFB791F8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006" y="1733773"/>
            <a:ext cx="9571549" cy="4759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995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7A7E2-B570-76CA-BD53-07930A0EF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properties of the model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4AF3A0-65E5-A9C0-7F58-A32BEE1F82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model shows a preference for concrete reference (single individuals) over classes of individuals when there are few datapoints.</a:t>
            </a:r>
          </a:p>
          <a:p>
            <a:pPr lvl="1"/>
            <a:r>
              <a:rPr lang="en-US" dirty="0"/>
              <a:t>This is consistent with what children do!</a:t>
            </a:r>
          </a:p>
          <a:p>
            <a:r>
              <a:rPr lang="en-US" dirty="0"/>
              <a:t>The model predicts </a:t>
            </a:r>
            <a:r>
              <a:rPr lang="en-US" i="1" dirty="0"/>
              <a:t>overextension</a:t>
            </a:r>
            <a:endParaRPr lang="en-US" dirty="0"/>
          </a:p>
          <a:p>
            <a:pPr lvl="1"/>
            <a:r>
              <a:rPr lang="en-US" dirty="0"/>
              <a:t>The phenomenon where children learn a larger category that includes more individuals than the word’s true reference.</a:t>
            </a:r>
          </a:p>
          <a:p>
            <a:r>
              <a:rPr lang="en-US" dirty="0"/>
              <a:t>Characteristic-to-defining shift</a:t>
            </a:r>
          </a:p>
          <a:p>
            <a:pPr lvl="1"/>
            <a:r>
              <a:rPr lang="en-US" dirty="0"/>
              <a:t>A pattern in overextension where young children over-extend with characteristic features (“robbers are mean”) vs defining features (“robbers steal things”).</a:t>
            </a:r>
          </a:p>
        </p:txBody>
      </p:sp>
    </p:spTree>
    <p:extLst>
      <p:ext uri="{BB962C8B-B14F-4D97-AF65-F5344CB8AC3E}">
        <p14:creationId xmlns:p14="http://schemas.microsoft.com/office/powerpoint/2010/main" val="4270471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7A7E2-B570-76CA-BD53-07930A0EF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properties of the model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4AF3A0-65E5-A9C0-7F58-A32BEE1F82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569732"/>
          </a:xfrm>
        </p:spPr>
        <p:txBody>
          <a:bodyPr>
            <a:normAutofit/>
          </a:bodyPr>
          <a:lstStyle/>
          <a:p>
            <a:r>
              <a:rPr lang="en-US" dirty="0"/>
              <a:t>Order of acquisition of model and children mostly align: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paper contains much more, including experimental results, but we do not have time to go through it all.</a:t>
            </a:r>
          </a:p>
          <a:p>
            <a:endParaRPr lang="en-US" dirty="0"/>
          </a:p>
          <a:p>
            <a:endParaRPr lang="en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EFB4DE-554B-C56A-43C5-36851ECEB8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9258" y="2437989"/>
            <a:ext cx="8946655" cy="2476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725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95907-6BCB-5D4C-F870-5487F545D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77B97F-96B3-5D3A-30ED-4B4A986E7B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Today, we have seen two new applications of the </a:t>
            </a:r>
            <a:r>
              <a:rPr lang="en-US" dirty="0" err="1"/>
              <a:t>LoT</a:t>
            </a:r>
            <a:r>
              <a:rPr lang="en-US" dirty="0"/>
              <a:t>, in the guise of </a:t>
            </a:r>
            <a:r>
              <a:rPr lang="en-US" i="1" dirty="0"/>
              <a:t>program induction</a:t>
            </a:r>
            <a:r>
              <a:rPr lang="en-US" dirty="0"/>
              <a:t>: learning a computer program in a domain-specific language from input/output relations.</a:t>
            </a:r>
          </a:p>
          <a:p>
            <a:r>
              <a:rPr lang="en-US" dirty="0"/>
              <a:t>In the lab this week, we will see how to implement a category learning model in LOTlib3. If there’s time left we’ll also try to expand it to make it do more powerful stuff.</a:t>
            </a:r>
          </a:p>
          <a:p>
            <a:r>
              <a:rPr lang="en-US" dirty="0"/>
              <a:t>Next week, we will see how to apply </a:t>
            </a:r>
            <a:r>
              <a:rPr lang="en-US" dirty="0" err="1"/>
              <a:t>pLoT</a:t>
            </a:r>
            <a:r>
              <a:rPr lang="en-US" dirty="0"/>
              <a:t> to other domains.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008276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DB9D8-D6AE-ED73-4AFF-D0F6FCA4C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Few-shot learning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161C54-110D-5FE7-3C15-35BB5ABA30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883708"/>
          </a:xfrm>
        </p:spPr>
        <p:txBody>
          <a:bodyPr/>
          <a:lstStyle/>
          <a:p>
            <a:r>
              <a:rPr lang="en-US" dirty="0"/>
              <a:t>Humans can learn a huge amount from a single instance. For instance, consider the following object:</a:t>
            </a:r>
            <a:endParaRPr lang="en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84037A-F027-E99B-70B0-432F2AF4DA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2669" y="3091954"/>
            <a:ext cx="1531157" cy="2481531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E8A04BF-ADBB-EE83-5DD4-CC3A08704F14}"/>
              </a:ext>
            </a:extLst>
          </p:cNvPr>
          <p:cNvSpPr txBox="1">
            <a:spLocks/>
          </p:cNvSpPr>
          <p:nvPr/>
        </p:nvSpPr>
        <p:spPr>
          <a:xfrm>
            <a:off x="3425371" y="2675466"/>
            <a:ext cx="7315200" cy="36430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Based on just this one instance, we can do loads.</a:t>
            </a:r>
          </a:p>
          <a:p>
            <a:r>
              <a:rPr lang="en-US" dirty="0"/>
              <a:t>E.g., classify new examples:</a:t>
            </a:r>
            <a:endParaRPr lang="en-DE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A47ECE7-6867-9BE8-FEAE-33058B9DAE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8772" y="3807992"/>
            <a:ext cx="3246810" cy="2358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186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DB9D8-D6AE-ED73-4AFF-D0F6FCA4C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Few-shot learning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161C54-110D-5FE7-3C15-35BB5ABA30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883708"/>
          </a:xfrm>
        </p:spPr>
        <p:txBody>
          <a:bodyPr/>
          <a:lstStyle/>
          <a:p>
            <a:r>
              <a:rPr lang="en-US" dirty="0"/>
              <a:t>Humans can learn a huge amount from a single instance. For instance, consider the following object:</a:t>
            </a:r>
            <a:endParaRPr lang="en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84037A-F027-E99B-70B0-432F2AF4DA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2669" y="3091954"/>
            <a:ext cx="1531157" cy="2481531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E8A04BF-ADBB-EE83-5DD4-CC3A08704F14}"/>
              </a:ext>
            </a:extLst>
          </p:cNvPr>
          <p:cNvSpPr txBox="1">
            <a:spLocks/>
          </p:cNvSpPr>
          <p:nvPr/>
        </p:nvSpPr>
        <p:spPr>
          <a:xfrm>
            <a:off x="3425371" y="2675466"/>
            <a:ext cx="7315200" cy="36430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Based on just this one instance, we can do loads.</a:t>
            </a:r>
          </a:p>
          <a:p>
            <a:r>
              <a:rPr lang="en-US" dirty="0"/>
              <a:t>E.g., generate new examples:</a:t>
            </a:r>
            <a:endParaRPr lang="en-D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4743F31-B456-7177-9D16-A477AABF4E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1091" y="3817953"/>
            <a:ext cx="2061386" cy="2730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91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DB9D8-D6AE-ED73-4AFF-D0F6FCA4C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Few-shot learning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161C54-110D-5FE7-3C15-35BB5ABA30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883708"/>
          </a:xfrm>
        </p:spPr>
        <p:txBody>
          <a:bodyPr/>
          <a:lstStyle/>
          <a:p>
            <a:r>
              <a:rPr lang="en-US" dirty="0"/>
              <a:t>Humans can learn a huge amount from a single instance. For instance, consider the following object:</a:t>
            </a:r>
            <a:endParaRPr lang="en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84037A-F027-E99B-70B0-432F2AF4DA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2669" y="3091954"/>
            <a:ext cx="1531157" cy="2481531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E8A04BF-ADBB-EE83-5DD4-CC3A08704F14}"/>
              </a:ext>
            </a:extLst>
          </p:cNvPr>
          <p:cNvSpPr txBox="1">
            <a:spLocks/>
          </p:cNvSpPr>
          <p:nvPr/>
        </p:nvSpPr>
        <p:spPr>
          <a:xfrm>
            <a:off x="3425371" y="2675466"/>
            <a:ext cx="7315200" cy="36430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Based on just this one instance, we can do loads.</a:t>
            </a:r>
          </a:p>
          <a:p>
            <a:r>
              <a:rPr lang="en-US" dirty="0"/>
              <a:t>E.g., parse the object into parts:</a:t>
            </a:r>
            <a:endParaRPr lang="en-DE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1CC83E2-BA2B-52A2-401B-C899602EA6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6169" y="3850328"/>
            <a:ext cx="1531298" cy="2395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275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DB9D8-D6AE-ED73-4AFF-D0F6FCA4C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Few-shot learning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161C54-110D-5FE7-3C15-35BB5ABA30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883708"/>
          </a:xfrm>
        </p:spPr>
        <p:txBody>
          <a:bodyPr/>
          <a:lstStyle/>
          <a:p>
            <a:r>
              <a:rPr lang="en-US" dirty="0"/>
              <a:t>Humans can learn a huge amount from a single instance. For instance, consider the following object:</a:t>
            </a:r>
            <a:endParaRPr lang="en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84037A-F027-E99B-70B0-432F2AF4DA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2669" y="3091954"/>
            <a:ext cx="1531157" cy="2481531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E8A04BF-ADBB-EE83-5DD4-CC3A08704F14}"/>
              </a:ext>
            </a:extLst>
          </p:cNvPr>
          <p:cNvSpPr txBox="1">
            <a:spLocks/>
          </p:cNvSpPr>
          <p:nvPr/>
        </p:nvSpPr>
        <p:spPr>
          <a:xfrm>
            <a:off x="3425371" y="2675466"/>
            <a:ext cx="7315200" cy="36430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Based on just this one instance, we can do loads.</a:t>
            </a:r>
          </a:p>
          <a:p>
            <a:r>
              <a:rPr lang="en-US" dirty="0"/>
              <a:t>E.g., generate new concepts:</a:t>
            </a:r>
            <a:endParaRPr lang="en-DE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4E38743-8E07-43CA-4BA9-87A341CFB3DC}"/>
              </a:ext>
            </a:extLst>
          </p:cNvPr>
          <p:cNvGrpSpPr/>
          <p:nvPr/>
        </p:nvGrpSpPr>
        <p:grpSpPr>
          <a:xfrm>
            <a:off x="6015038" y="3666729"/>
            <a:ext cx="2393572" cy="2774786"/>
            <a:chOff x="6015038" y="3666729"/>
            <a:chExt cx="2393572" cy="277478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01FD5BA-826F-FBB8-3EB2-CA57241C6D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44627" y="3666729"/>
              <a:ext cx="2263983" cy="2774786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CD0012D-7DAE-B603-384A-34D912458A84}"/>
                </a:ext>
              </a:extLst>
            </p:cNvPr>
            <p:cNvSpPr/>
            <p:nvPr/>
          </p:nvSpPr>
          <p:spPr>
            <a:xfrm>
              <a:off x="6015038" y="4795838"/>
              <a:ext cx="409575" cy="3952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</p:spTree>
    <p:extLst>
      <p:ext uri="{BB962C8B-B14F-4D97-AF65-F5344CB8AC3E}">
        <p14:creationId xmlns:p14="http://schemas.microsoft.com/office/powerpoint/2010/main" val="3024629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DB9D8-D6AE-ED73-4AFF-D0F6FCA4C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Cognitive problem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161C54-110D-5FE7-3C15-35BB5ABA30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is a </a:t>
            </a:r>
            <a:r>
              <a:rPr lang="en-US" i="1" dirty="0"/>
              <a:t>cognitive</a:t>
            </a:r>
            <a:r>
              <a:rPr lang="en-US" dirty="0"/>
              <a:t> question of how humans are capable of learning such powerful generalizations from such sparse data.</a:t>
            </a:r>
          </a:p>
          <a:p>
            <a:r>
              <a:rPr lang="en-US" dirty="0"/>
              <a:t>Typical machine learning algorithms only do one of these, and they usually require more data!</a:t>
            </a:r>
          </a:p>
          <a:p>
            <a:r>
              <a:rPr lang="en-US" dirty="0"/>
              <a:t>In the past weeks we’ve been learning a new learning algorithm, so let’s see how it performs with respect to these challenges.</a:t>
            </a:r>
          </a:p>
          <a:p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055507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DB9D8-D6AE-ED73-4AFF-D0F6FCA4C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 induction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161C54-110D-5FE7-3C15-35BB5ABA30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986105" cy="4351338"/>
          </a:xfrm>
        </p:spPr>
        <p:txBody>
          <a:bodyPr/>
          <a:lstStyle/>
          <a:p>
            <a:r>
              <a:rPr lang="en-US" dirty="0"/>
              <a:t>In order to see what the paper is going, we need a slightly different framing from what we’ve seen this far.</a:t>
            </a:r>
          </a:p>
          <a:p>
            <a:r>
              <a:rPr lang="en-US" dirty="0"/>
              <a:t>Consider the following problem: </a:t>
            </a:r>
          </a:p>
          <a:p>
            <a:pPr lvl="1"/>
            <a:r>
              <a:rPr lang="en-US" dirty="0"/>
              <a:t>We have some input-output combos from an unknown computer program</a:t>
            </a:r>
          </a:p>
          <a:p>
            <a:pPr lvl="1"/>
            <a:r>
              <a:rPr lang="en-US" dirty="0"/>
              <a:t>We want to infer a computer program that gives those input-outputs.</a:t>
            </a:r>
          </a:p>
          <a:p>
            <a:r>
              <a:rPr lang="en-US" dirty="0"/>
              <a:t>In principle, there’s many ways of doing this, e.g., genetic algorithms</a:t>
            </a:r>
          </a:p>
          <a:p>
            <a:r>
              <a:rPr lang="en-US" dirty="0"/>
              <a:t>You can probably see how this is related to the stuff we’ve seen this far: we can interpret inference in an </a:t>
            </a:r>
            <a:r>
              <a:rPr lang="en-US" dirty="0" err="1"/>
              <a:t>LoT</a:t>
            </a:r>
            <a:r>
              <a:rPr lang="en-US" dirty="0"/>
              <a:t> as a case of program induction.</a:t>
            </a:r>
          </a:p>
          <a:p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007232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327130-BC58-E855-0AE5-84A98C072B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fundamental ideas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A9E082-77A8-0C99-63D0-BC91DF7225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The paper has very many ideas, but the main ones are to bring together:</a:t>
            </a:r>
          </a:p>
          <a:p>
            <a:r>
              <a:rPr lang="en-US" dirty="0"/>
              <a:t>Compositionality</a:t>
            </a:r>
          </a:p>
          <a:p>
            <a:pPr lvl="1"/>
            <a:r>
              <a:rPr lang="en-US" dirty="0"/>
              <a:t>Programs are build compositionally like we have seen with </a:t>
            </a:r>
            <a:r>
              <a:rPr lang="en-US" dirty="0" err="1"/>
              <a:t>pLoT</a:t>
            </a:r>
            <a:endParaRPr lang="en-US" dirty="0"/>
          </a:p>
          <a:p>
            <a:r>
              <a:rPr lang="en-US" dirty="0"/>
              <a:t>Causality</a:t>
            </a:r>
          </a:p>
          <a:p>
            <a:pPr lvl="1"/>
            <a:r>
              <a:rPr lang="en-US" dirty="0"/>
              <a:t>The programs capture the causal structure of how the images are generated</a:t>
            </a:r>
          </a:p>
          <a:p>
            <a:r>
              <a:rPr lang="en-US" dirty="0"/>
              <a:t>Learning-to-learn</a:t>
            </a:r>
          </a:p>
          <a:p>
            <a:pPr lvl="1"/>
            <a:r>
              <a:rPr lang="en-US" dirty="0"/>
              <a:t>In addition to the things we’ve already learned, this model build a </a:t>
            </a:r>
            <a:r>
              <a:rPr lang="en-US" i="1" dirty="0"/>
              <a:t>hierarchical</a:t>
            </a:r>
            <a:r>
              <a:rPr lang="en-US" dirty="0"/>
              <a:t> prior, where experiences with previous concepts change the probability of new ones</a:t>
            </a:r>
          </a:p>
          <a:p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656906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1294</Words>
  <Application>Microsoft Office PowerPoint</Application>
  <PresentationFormat>Widescreen</PresentationFormat>
  <Paragraphs>127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Arial</vt:lpstr>
      <vt:lpstr>Calibri</vt:lpstr>
      <vt:lpstr>Calibri Light</vt:lpstr>
      <vt:lpstr>Cambria Math</vt:lpstr>
      <vt:lpstr>Georgia</vt:lpstr>
      <vt:lpstr>Office Theme</vt:lpstr>
      <vt:lpstr>Probabilistic program induction of symbols</vt:lpstr>
      <vt:lpstr>Where are we?</vt:lpstr>
      <vt:lpstr>Few-shot learning</vt:lpstr>
      <vt:lpstr>Few-shot learning</vt:lpstr>
      <vt:lpstr>Few-shot learning</vt:lpstr>
      <vt:lpstr>Few-shot learning</vt:lpstr>
      <vt:lpstr>Cognitive problem</vt:lpstr>
      <vt:lpstr>Program induction</vt:lpstr>
      <vt:lpstr>Some fundamental ideas</vt:lpstr>
      <vt:lpstr>Bayesian Program Learning</vt:lpstr>
      <vt:lpstr>Bayesian Program Learning</vt:lpstr>
      <vt:lpstr>The plan</vt:lpstr>
      <vt:lpstr>The five tasks</vt:lpstr>
      <vt:lpstr>The five tasks</vt:lpstr>
      <vt:lpstr>The five tasks</vt:lpstr>
      <vt:lpstr>The five tasks</vt:lpstr>
      <vt:lpstr>The five tasks</vt:lpstr>
      <vt:lpstr>Summary of results</vt:lpstr>
      <vt:lpstr>Future directions?</vt:lpstr>
      <vt:lpstr>Kinships terms</vt:lpstr>
      <vt:lpstr>Kinships terms – Data</vt:lpstr>
      <vt:lpstr>Kinships terms – Hypothesis space</vt:lpstr>
      <vt:lpstr>Kinships terms – PCFG induced prior</vt:lpstr>
      <vt:lpstr>Kinships terms – Likelihood function</vt:lpstr>
      <vt:lpstr>Learning kinship systems in some langs</vt:lpstr>
      <vt:lpstr>Main properties of the model</vt:lpstr>
      <vt:lpstr>Main properties of the model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Fausto Carcassi</dc:creator>
  <cp:lastModifiedBy>carcassi fausto</cp:lastModifiedBy>
  <cp:revision>488</cp:revision>
  <dcterms:created xsi:type="dcterms:W3CDTF">2022-03-28T11:58:41Z</dcterms:created>
  <dcterms:modified xsi:type="dcterms:W3CDTF">2022-07-04T08:34:57Z</dcterms:modified>
</cp:coreProperties>
</file>